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>
                <a:solidFill>
                  <a:srgbClr val="000000"/>
                </a:solidFill>
                <a:latin typeface="Noto Sans JP"/>
              </a:rPr>
              <a:t>採用力を強化する</a:t>
            </a:r>
          </a:p>
          <a:p>
            <a:r>
              <a:rPr sz="3600" b="1">
                <a:solidFill>
                  <a:srgbClr val="000000"/>
                </a:solidFill>
                <a:latin typeface="Noto Sans JP"/>
              </a:rPr>
              <a:t>採用サイト制作のご提案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sz="2000" b="0">
                <a:solidFill>
                  <a:srgbClr val="000000"/>
                </a:solidFill>
                <a:latin typeface="Noto Sans JP"/>
              </a:rPr>
              <a:t>株式会社CiEL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000000"/>
                </a:solidFill>
                <a:latin typeface="Noto Sans JP"/>
              </a:rPr>
              <a:t>お客様の声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b="0">
                <a:solidFill>
                  <a:srgbClr val="000000"/>
                </a:solidFill>
                <a:latin typeface="Noto Sans JP"/>
              </a:rPr>
              <a:t>薬局オーナー様のコメント例：</a:t>
            </a:r>
          </a:p>
          <a:p/>
          <a:p>
            <a:r>
              <a:rPr sz="2000" b="0">
                <a:solidFill>
                  <a:srgbClr val="000000"/>
                </a:solidFill>
                <a:latin typeface="Noto Sans JP"/>
              </a:rPr>
              <a:t>『求人媒体に頼らず、安定的に応募が来るようになりました』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『写真やインタビューで薬局の魅力を伝えられるのが良い』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『広告費を抑えながら採用でき、経営的にも助かっています』</a:t>
            </a:r>
          </a:p>
          <a:p/>
          <a:p>
            <a:r>
              <a:rPr sz="2000" b="0">
                <a:solidFill>
                  <a:srgbClr val="000000"/>
                </a:solidFill>
                <a:latin typeface="Noto Sans JP"/>
              </a:rPr>
              <a:t>→ 実際のクライアントの声を差し込み可能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00000"/>
                </a:solidFill>
                <a:latin typeface="Noto Sans JP"/>
              </a:rPr>
              <a:t>導入事例：しんば薬局 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82296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0">
                <a:solidFill>
                  <a:srgbClr val="000000"/>
                </a:solidFill>
                <a:latin typeface="Noto Sans JP"/>
              </a:rPr>
              <a:t>■ 課題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・求人広告に頼っていたが応募が少ない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・採用コストが高止まり</a:t>
            </a:r>
          </a:p>
          <a:p/>
          <a:p>
            <a:r>
              <a:rPr sz="2000" b="0">
                <a:solidFill>
                  <a:srgbClr val="000000"/>
                </a:solidFill>
                <a:latin typeface="Noto Sans JP"/>
              </a:rPr>
              <a:t>■ 導入内容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・採用サイト制作（ミッション・ビジョン・バリュー掲載）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・社員インタビュー記事・写真撮影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・求人媒体（Airワーク）との連携</a:t>
            </a:r>
          </a:p>
          <a:p/>
          <a:p>
            <a:r>
              <a:rPr sz="2000" b="0">
                <a:solidFill>
                  <a:srgbClr val="000000"/>
                </a:solidFill>
                <a:latin typeface="Noto Sans JP"/>
              </a:rPr>
              <a:t>■ 成果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・応募数が増加し採用成功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・薬局の雰囲気を伝えることでミスマッチを軽減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・自社資産として継続的に運用可能に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00000"/>
                </a:solidFill>
                <a:latin typeface="Noto Sans JP"/>
              </a:rPr>
              <a:t>しんば薬局 採用サイト 実績画面</a:t>
            </a:r>
          </a:p>
        </p:txBody>
      </p:sp>
      <p:pic>
        <p:nvPicPr>
          <p:cNvPr id="3" name="Picture 2" descr="79B13860-B2EE-45B2-AC03-9D26EE4A160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731294" cy="3657600"/>
          </a:xfrm>
          <a:prstGeom prst="rect">
            <a:avLst/>
          </a:prstGeom>
        </p:spPr>
      </p:pic>
      <p:pic>
        <p:nvPicPr>
          <p:cNvPr id="4" name="Picture 3" descr="6461B51E-7488-4695-A280-D864EAF33F8A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371600"/>
            <a:ext cx="2250281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000000"/>
                </a:solidFill>
                <a:latin typeface="Noto Sans JP"/>
              </a:rPr>
              <a:t>現状と課題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b="0">
                <a:solidFill>
                  <a:srgbClr val="000000"/>
                </a:solidFill>
                <a:latin typeface="Noto Sans JP"/>
              </a:rPr>
              <a:t>・求人媒体に依存している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・採用コストが高止まり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・応募数が少なく定着率も不安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000000"/>
                </a:solidFill>
                <a:latin typeface="Noto Sans JP"/>
              </a:rPr>
              <a:t>課題が続くリスク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b="0">
                <a:solidFill>
                  <a:srgbClr val="000000"/>
                </a:solidFill>
                <a:latin typeface="Noto Sans JP"/>
              </a:rPr>
              <a:t>・人員不足による現場の疲弊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・離職増加 → 採用難の悪循環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・事業拡大や安定経営にブレーキ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000000"/>
                </a:solidFill>
                <a:latin typeface="Noto Sans JP"/>
              </a:rPr>
              <a:t>解決の方向性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b="0">
                <a:solidFill>
                  <a:srgbClr val="000000"/>
                </a:solidFill>
                <a:latin typeface="Noto Sans JP"/>
              </a:rPr>
              <a:t>・単発の求人広告は短期的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・自社採用サイトは長期的資産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→ 選ばれる薬局には“発信力”が必要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000000"/>
                </a:solidFill>
                <a:latin typeface="Noto Sans JP"/>
              </a:rPr>
              <a:t>CiELの提案内容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b="0">
                <a:solidFill>
                  <a:srgbClr val="000000"/>
                </a:solidFill>
                <a:latin typeface="Noto Sans JP"/>
              </a:rPr>
              <a:t>・採用に特化したWebサイト制作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・写真撮影・社員インタビュー込み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・Indeed・Googleしごと検索との連携対応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000000"/>
                </a:solidFill>
                <a:latin typeface="Noto Sans JP"/>
              </a:rPr>
              <a:t>導入メリット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b="0">
                <a:solidFill>
                  <a:srgbClr val="000000"/>
                </a:solidFill>
                <a:latin typeface="Noto Sans JP"/>
              </a:rPr>
              <a:t>・雰囲気や魅力を直接伝えられる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・求人媒体に依存しない自社資産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・応募率UPとコスト削減を同時に実現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000000"/>
                </a:solidFill>
                <a:latin typeface="Noto Sans JP"/>
              </a:rPr>
              <a:t>価格感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b="0">
                <a:solidFill>
                  <a:srgbClr val="000000"/>
                </a:solidFill>
                <a:latin typeface="Noto Sans JP"/>
              </a:rPr>
              <a:t>・他社制作会社：100万円〜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・CiEL：30万円台から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→ 求人広告1回分で“資産化”が可能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000000"/>
                </a:solidFill>
                <a:latin typeface="Noto Sans JP"/>
              </a:rPr>
              <a:t>次のステップ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b="0">
                <a:solidFill>
                  <a:srgbClr val="000000"/>
                </a:solidFill>
                <a:latin typeface="Noto Sans JP"/>
              </a:rPr>
              <a:t>・まずは無料診断をご利用ください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・ご希望に応じてデモサイト案も作成可能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→ 採用課題に最適な解決策をご提案します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000000"/>
                </a:solidFill>
                <a:latin typeface="Noto Sans JP"/>
              </a:rPr>
              <a:t>導入実績（一例）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b="0">
                <a:solidFill>
                  <a:srgbClr val="000000"/>
                </a:solidFill>
                <a:latin typeface="Noto Sans JP"/>
              </a:rPr>
              <a:t>・都内中小薬局A：応募数が前年の2倍に増加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・地方薬局B：求人広告費を50%削減</a:t>
            </a:r>
          </a:p>
          <a:p>
            <a:r>
              <a:rPr sz="2000" b="0">
                <a:solidFill>
                  <a:srgbClr val="000000"/>
                </a:solidFill>
                <a:latin typeface="Noto Sans JP"/>
              </a:rPr>
              <a:t>・グループ薬局C：採用専用サイトでブランド力向上</a:t>
            </a:r>
          </a:p>
          <a:p/>
          <a:p>
            <a:r>
              <a:rPr sz="2000" b="0">
                <a:solidFill>
                  <a:srgbClr val="000000"/>
                </a:solidFill>
                <a:latin typeface="Noto Sans JP"/>
              </a:rPr>
              <a:t>※スクリーンショットや制作物のイメージをここに差し込む想定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